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84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E76311-27E8-D282-A1E1-5EA192C477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761CB9-E4C1-A7D9-1A44-399EF920A7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F0CC53-362F-95D2-ACAA-A6F6F9ED2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A7F8-3C5D-44D5-A960-A1364A26F1B9}" type="datetimeFigureOut">
              <a:rPr lang="en-GB" smtClean="0"/>
              <a:t>03/09/2025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5E2D12-97CE-26D6-D040-2A0917500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28AF99-C336-1109-C633-9F29A6081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1A1D-1C36-43B1-AFB4-8150265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2328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5F78C-A273-1779-6563-E91BCAD87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D05994-21B2-BB37-706A-85BEAB4F40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66D2D0-1F54-226D-84EA-31C10FDE4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A7F8-3C5D-44D5-A960-A1364A26F1B9}" type="datetimeFigureOut">
              <a:rPr lang="en-GB" smtClean="0"/>
              <a:t>03/09/2025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2927AB-19C8-6A4E-0190-2741976C8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CE864F-C5E2-CD94-7816-DB00FD871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1A1D-1C36-43B1-AFB4-8150265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8673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1ECF5C7-28C8-20D1-5DC4-8DD4EF413B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6E0783-ED76-A427-C5A3-AE163AFF6C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FB6770-9307-0F93-0574-B83EC9313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A7F8-3C5D-44D5-A960-A1364A26F1B9}" type="datetimeFigureOut">
              <a:rPr lang="en-GB" smtClean="0"/>
              <a:t>03/09/2025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45901B-3F9B-E175-7D47-177F7E4E5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F4DF7-17EF-B63B-AC4F-402EC4A63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1A1D-1C36-43B1-AFB4-8150265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1440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756161-3720-BC03-F955-A19702FE0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C0FED7-B259-019B-CA1D-E37562154C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8D7714-33C7-86F6-E334-4A995EBC36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A7F8-3C5D-44D5-A960-A1364A26F1B9}" type="datetimeFigureOut">
              <a:rPr lang="en-GB" smtClean="0"/>
              <a:t>03/09/2025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FA6F69-076E-08A4-52A6-0B41CF64A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FA18D8-1B4F-8DB5-DBAA-0F9564BF9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1A1D-1C36-43B1-AFB4-8150265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7676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935BD-76CC-AD07-8DDE-5C06B8C868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A6568D-94F5-C989-B804-9C4FD7F9E0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B2D896-303A-9D4D-8E5D-11687DEDB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A7F8-3C5D-44D5-A960-A1364A26F1B9}" type="datetimeFigureOut">
              <a:rPr lang="en-GB" smtClean="0"/>
              <a:t>03/09/2025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FF681D-A487-EAFD-D90C-994A1503C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431F79-F6AF-3E34-FE06-B5CBEACFA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1A1D-1C36-43B1-AFB4-8150265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3296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8B810-3406-112A-7056-7F1254CA83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5F1049-E541-147F-9BD4-FFBA8CE707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0548AF-786F-CF7B-08C1-AA9A903180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4E0E7F-9363-67C9-00C7-8E6BB69BE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A7F8-3C5D-44D5-A960-A1364A26F1B9}" type="datetimeFigureOut">
              <a:rPr lang="en-GB" smtClean="0"/>
              <a:t>03/09/2025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8C7189-E503-8014-6193-C11BA507F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170955-9850-F14E-7241-F55FEE213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1A1D-1C36-43B1-AFB4-8150265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3106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35E87E-A6FD-1F60-C4B8-709FB2F9B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FB7500-0CBF-A04C-6B47-D80E84ACAE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289E64-7DA5-ADF4-E881-2406637D18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1D2772-629F-2FBC-B459-0A23A39BEA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6EA72C-F651-598C-EBE6-FC82AA609E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26841D-28C7-49B9-954A-4BFFA735E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A7F8-3C5D-44D5-A960-A1364A26F1B9}" type="datetimeFigureOut">
              <a:rPr lang="en-GB" smtClean="0"/>
              <a:t>03/09/2025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9026802-2F64-9C23-AD2E-249703BAE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513CB14-0C79-B166-120E-8E3C581D3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1A1D-1C36-43B1-AFB4-8150265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8084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5EEA2-D285-2EB1-B2F4-735E9CB8B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CC219D-A874-A69E-8D82-C4913138B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A7F8-3C5D-44D5-A960-A1364A26F1B9}" type="datetimeFigureOut">
              <a:rPr lang="en-GB" smtClean="0"/>
              <a:t>03/09/2025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911D00-B64E-3AAE-44B0-187639C59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D954B5-672F-DEE8-B6CD-D062FC0F4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1A1D-1C36-43B1-AFB4-8150265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6718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6B4F7E4-BB1C-A73C-E843-52DE51C6E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A7F8-3C5D-44D5-A960-A1364A26F1B9}" type="datetimeFigureOut">
              <a:rPr lang="en-GB" smtClean="0"/>
              <a:t>03/09/2025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A8BFF8-A37C-E4D1-8959-92EC28A68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C63A6A-973B-17BE-83EA-D0913A602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1A1D-1C36-43B1-AFB4-8150265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1024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5641A-4831-0CB4-52AF-4F9B996F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9A9484-3AAC-B909-DD72-CF36BF75A8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81FCAA-2C4B-4EBA-979F-34EF5187A3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01E011-1A3A-9CBC-6D94-8262A014B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A7F8-3C5D-44D5-A960-A1364A26F1B9}" type="datetimeFigureOut">
              <a:rPr lang="en-GB" smtClean="0"/>
              <a:t>03/09/2025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93C7E6-3D89-2124-2B3A-6BB92FBA6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62482C-8DFE-5DCB-ABDA-B4C022A2A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1A1D-1C36-43B1-AFB4-8150265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806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49B906-7CF7-527D-CCDC-4BBA672B3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4ACF91-D4D9-491C-5A84-6A3B82AFF6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82E9B2-24D0-B866-0EA4-548CE95A00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D213DE-25BF-8007-D93A-21D3623C6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A7F8-3C5D-44D5-A960-A1364A26F1B9}" type="datetimeFigureOut">
              <a:rPr lang="en-GB" smtClean="0"/>
              <a:t>03/09/2025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085EF3-C5A2-1CFB-644F-CF65183D8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A23334-2607-7206-3893-CA0F63BC9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1A1D-1C36-43B1-AFB4-8150265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8412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9F92E42-45BE-E9DE-8D11-EFE1693943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AC6DDD-2D3D-3F86-2ECA-720AB23DA8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66C749-6223-7417-0711-552E83D822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0A2A7F8-3C5D-44D5-A960-A1364A26F1B9}" type="datetimeFigureOut">
              <a:rPr lang="en-GB" smtClean="0"/>
              <a:t>03/09/2025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F6CF12-F6F3-C5B3-08DD-E837C8ED1F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0F32FF-3349-F68C-EA30-2956A2A585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41D1A1D-1C36-43B1-AFB4-8150265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0768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584823-D514-C3B1-06E7-2727A27A8A5F}"/>
              </a:ext>
            </a:extLst>
          </p:cNvPr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0EDD060-7686-4182-88FC-FC6F0042F315}" type="datetimeFigureOut">
              <a:rPr lang="en-GB" smtClean="0"/>
              <a:pPr/>
              <a:t>03/09/2025</a:t>
            </a:fld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B23F95C-5707-D898-337A-2F922B24D3CE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015A525-766D-4717-AE78-CEF784F27558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3E0DC51-EDE7-CF32-3E22-1123567B6493}"/>
              </a:ext>
            </a:extLst>
          </p:cNvPr>
          <p:cNvSpPr/>
          <p:nvPr/>
        </p:nvSpPr>
        <p:spPr>
          <a:xfrm>
            <a:off x="0" y="6300156"/>
            <a:ext cx="12192000" cy="557844"/>
          </a:xfrm>
          <a:prstGeom prst="rect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E4C26752-B383-43E4-7A4C-0F83000C7C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7" y="6300156"/>
            <a:ext cx="1013709" cy="53643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23C3D0A-B27A-E2DC-17B6-CC3D57134D78}"/>
              </a:ext>
            </a:extLst>
          </p:cNvPr>
          <p:cNvSpPr txBox="1"/>
          <p:nvPr/>
        </p:nvSpPr>
        <p:spPr>
          <a:xfrm>
            <a:off x="8602699" y="6403305"/>
            <a:ext cx="32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www.mysimplyteach.co.uk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8D9A0A8-C12D-EE2A-C93E-AB08ED4472B8}"/>
              </a:ext>
            </a:extLst>
          </p:cNvPr>
          <p:cNvSpPr txBox="1"/>
          <p:nvPr/>
        </p:nvSpPr>
        <p:spPr>
          <a:xfrm>
            <a:off x="3791393" y="6431994"/>
            <a:ext cx="41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© SIMPLY TEACH 2025</a:t>
            </a:r>
          </a:p>
        </p:txBody>
      </p:sp>
      <p:pic>
        <p:nvPicPr>
          <p:cNvPr id="10" name="Picture 2" descr="Facebook Logos PNG images free download">
            <a:extLst>
              <a:ext uri="{FF2B5EF4-FFF2-40B4-BE49-F238E27FC236}">
                <a16:creationId xmlns:a16="http://schemas.microsoft.com/office/drawing/2014/main" id="{6544CA32-1294-1F40-E7DB-8741DADBD1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775" y="6403305"/>
            <a:ext cx="412898" cy="4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271734F-A57E-8838-BF44-0E5F40FE7600}"/>
              </a:ext>
            </a:extLst>
          </p:cNvPr>
          <p:cNvSpPr/>
          <p:nvPr/>
        </p:nvSpPr>
        <p:spPr>
          <a:xfrm>
            <a:off x="0" y="377190"/>
            <a:ext cx="4994910" cy="5143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GB" sz="24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2.1.1 Investigation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83774E7-F70E-341A-30E0-FE8A73C86761}"/>
              </a:ext>
            </a:extLst>
          </p:cNvPr>
          <p:cNvSpPr/>
          <p:nvPr/>
        </p:nvSpPr>
        <p:spPr>
          <a:xfrm>
            <a:off x="49546" y="1013242"/>
            <a:ext cx="4745737" cy="1074508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b="1" dirty="0">
                <a:solidFill>
                  <a:schemeClr val="tx1"/>
                </a:solidFill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Key terms:</a:t>
            </a:r>
            <a:endParaRPr lang="en-GB" sz="1600" b="1" dirty="0">
              <a:solidFill>
                <a:schemeClr val="tx1"/>
              </a:solidFill>
              <a:latin typeface="Segoe UI Variable Text" pitchFamily="2" charset="0"/>
              <a:cs typeface="Segoe UI" panose="020B0502040204020203" pitchFamily="34" charset="0"/>
            </a:endParaRPr>
          </a:p>
          <a:p>
            <a:r>
              <a:rPr lang="en-GB" sz="1600" b="1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Computational thinking</a:t>
            </a: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 is a way of solving problems that helps you think like a computer scientist.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A663E0-1BE7-B611-EF6B-EB22F5387838}"/>
              </a:ext>
            </a:extLst>
          </p:cNvPr>
          <p:cNvSpPr txBox="1"/>
          <p:nvPr/>
        </p:nvSpPr>
        <p:spPr>
          <a:xfrm>
            <a:off x="56412" y="2202869"/>
            <a:ext cx="4745736" cy="3385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Computational thinking concepts</a:t>
            </a:r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B725294-5991-99EC-A1D0-8D2065C0F397}"/>
              </a:ext>
            </a:extLst>
          </p:cNvPr>
          <p:cNvSpPr txBox="1"/>
          <p:nvPr/>
        </p:nvSpPr>
        <p:spPr>
          <a:xfrm>
            <a:off x="4994909" y="1013242"/>
            <a:ext cx="7044763" cy="3385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Applying abstraction</a:t>
            </a:r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9252280-ADC9-BB20-6DFD-0B18AEE715E4}"/>
              </a:ext>
            </a:extLst>
          </p:cNvPr>
          <p:cNvSpPr txBox="1"/>
          <p:nvPr/>
        </p:nvSpPr>
        <p:spPr>
          <a:xfrm>
            <a:off x="882294" y="2762488"/>
            <a:ext cx="413032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latin typeface="Segoe UI Variable Text" pitchFamily="2" charset="0"/>
              </a:rPr>
              <a:t>Decomposition</a:t>
            </a:r>
          </a:p>
          <a:p>
            <a:r>
              <a:rPr lang="en-GB" sz="1400" dirty="0">
                <a:latin typeface="Segoe UI Variable Text" pitchFamily="2" charset="0"/>
              </a:rPr>
              <a:t>Breaking a problem into smaller sub-tasks to make it easier to solve. </a:t>
            </a:r>
          </a:p>
        </p:txBody>
      </p:sp>
      <p:pic>
        <p:nvPicPr>
          <p:cNvPr id="3" name="Picture 2" descr="Decomposition - Free computer icons">
            <a:extLst>
              <a:ext uri="{FF2B5EF4-FFF2-40B4-BE49-F238E27FC236}">
                <a16:creationId xmlns:a16="http://schemas.microsoft.com/office/drawing/2014/main" id="{45621644-539E-90A5-6C5D-38CA563F8C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913" y="2742874"/>
            <a:ext cx="520363" cy="574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Pattern Recognition Line Icon 14811764 Vector Art at Vecteezy">
            <a:extLst>
              <a:ext uri="{FF2B5EF4-FFF2-40B4-BE49-F238E27FC236}">
                <a16:creationId xmlns:a16="http://schemas.microsoft.com/office/drawing/2014/main" id="{BA7E64DC-2A19-A19E-B9CF-FA1D9CE30C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65" y="5531134"/>
            <a:ext cx="592636" cy="653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1CACA39-CE05-0333-E5D5-3BCD41AE8DDE}"/>
              </a:ext>
            </a:extLst>
          </p:cNvPr>
          <p:cNvSpPr txBox="1"/>
          <p:nvPr/>
        </p:nvSpPr>
        <p:spPr>
          <a:xfrm>
            <a:off x="858465" y="5531134"/>
            <a:ext cx="395312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latin typeface="Segoe UI Variable Text" pitchFamily="2" charset="0"/>
              </a:rPr>
              <a:t>Pattern recognition</a:t>
            </a:r>
          </a:p>
          <a:p>
            <a:r>
              <a:rPr lang="en-GB" sz="1400" dirty="0">
                <a:latin typeface="Segoe UI Variable Text" pitchFamily="2" charset="0"/>
              </a:rPr>
              <a:t>Spotting patterns</a:t>
            </a:r>
          </a:p>
        </p:txBody>
      </p:sp>
      <p:pic>
        <p:nvPicPr>
          <p:cNvPr id="27" name="Picture 8" descr="Map Icon Free #358073 - Free Icons Library">
            <a:extLst>
              <a:ext uri="{FF2B5EF4-FFF2-40B4-BE49-F238E27FC236}">
                <a16:creationId xmlns:a16="http://schemas.microsoft.com/office/drawing/2014/main" id="{C844170E-12C8-36C7-8734-4DA36F839F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14" y="3480050"/>
            <a:ext cx="661504" cy="653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35109A5C-6665-FCEA-AE73-1586F7EA6EF1}"/>
              </a:ext>
            </a:extLst>
          </p:cNvPr>
          <p:cNvSpPr txBox="1"/>
          <p:nvPr/>
        </p:nvSpPr>
        <p:spPr>
          <a:xfrm>
            <a:off x="858465" y="3564817"/>
            <a:ext cx="4151497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latin typeface="Segoe UI Variable Text" pitchFamily="2" charset="0"/>
              </a:rPr>
              <a:t>Abstraction</a:t>
            </a:r>
          </a:p>
          <a:p>
            <a:r>
              <a:rPr lang="en-GB" sz="1400" dirty="0">
                <a:latin typeface="Segoe UI Variable Text" pitchFamily="2" charset="0"/>
              </a:rPr>
              <a:t>Focusing on what is important and removing irrelevant details</a:t>
            </a:r>
          </a:p>
        </p:txBody>
      </p:sp>
      <p:pic>
        <p:nvPicPr>
          <p:cNvPr id="29" name="Picture 10" descr="Algorithm - free icon">
            <a:extLst>
              <a:ext uri="{FF2B5EF4-FFF2-40B4-BE49-F238E27FC236}">
                <a16:creationId xmlns:a16="http://schemas.microsoft.com/office/drawing/2014/main" id="{8B174E47-12D5-D228-1036-D23DB458B8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665" y="4435607"/>
            <a:ext cx="795579" cy="877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F22F6ECF-14FF-4E39-19AA-E12DC75E7276}"/>
              </a:ext>
            </a:extLst>
          </p:cNvPr>
          <p:cNvSpPr txBox="1"/>
          <p:nvPr/>
        </p:nvSpPr>
        <p:spPr>
          <a:xfrm>
            <a:off x="842161" y="4380580"/>
            <a:ext cx="395312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latin typeface="Segoe UI Variable Text" pitchFamily="2" charset="0"/>
              </a:rPr>
              <a:t>Algorithms</a:t>
            </a:r>
          </a:p>
          <a:p>
            <a:r>
              <a:rPr lang="en-GB" sz="1400" dirty="0">
                <a:latin typeface="Segoe UI Variable Text" pitchFamily="2" charset="0"/>
              </a:rPr>
              <a:t>Creating step-by-step instructions to solve a problem. This could be written in pseudocode or as a flow chart. </a:t>
            </a:r>
          </a:p>
        </p:txBody>
      </p:sp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8B2F211C-1281-DA40-80DC-CC693B1C7A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9825426"/>
              </p:ext>
            </p:extLst>
          </p:nvPr>
        </p:nvGraphicFramePr>
        <p:xfrm>
          <a:off x="4994909" y="1445005"/>
          <a:ext cx="7044763" cy="454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4301">
                  <a:extLst>
                    <a:ext uri="{9D8B030D-6E8A-4147-A177-3AD203B41FA5}">
                      <a16:colId xmlns:a16="http://schemas.microsoft.com/office/drawing/2014/main" val="3605964091"/>
                    </a:ext>
                  </a:extLst>
                </a:gridCol>
                <a:gridCol w="4630462">
                  <a:extLst>
                    <a:ext uri="{9D8B030D-6E8A-4147-A177-3AD203B41FA5}">
                      <a16:colId xmlns:a16="http://schemas.microsoft.com/office/drawing/2014/main" val="71458836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400" b="1" dirty="0">
                          <a:latin typeface="Segoe UI Variable Text" pitchFamily="2" charset="0"/>
                        </a:rPr>
                        <a:t>Use a systematic approach to problem solving including the use of decomposition and abstraction 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GB" sz="1400" dirty="0">
                          <a:latin typeface="Segoe UI Variable Text" pitchFamily="2" charset="0"/>
                        </a:rPr>
                        <a:t>Understand the problem.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GB" sz="1400" dirty="0">
                          <a:latin typeface="Segoe UI Variable Text" pitchFamily="2" charset="0"/>
                        </a:rPr>
                        <a:t>Break it into smaller parts (decomposition).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GB" sz="1400" dirty="0">
                          <a:latin typeface="Segoe UI Variable Text" pitchFamily="2" charset="0"/>
                        </a:rPr>
                        <a:t>Identify the key elements of each part (abstraction).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GB" sz="1400" dirty="0">
                          <a:latin typeface="Segoe UI Variable Text" pitchFamily="2" charset="0"/>
                        </a:rPr>
                        <a:t>Solve each part in a logical sequence.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GB" sz="1400" dirty="0">
                          <a:latin typeface="Segoe UI Variable Text" pitchFamily="2" charset="0"/>
                        </a:rPr>
                        <a:t>Combine the solutions to solve the original problem.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05177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1" dirty="0">
                          <a:latin typeface="Segoe UI Variable Text" pitchFamily="2" charset="0"/>
                        </a:rPr>
                        <a:t>Use abstraction effectively to model </a:t>
                      </a:r>
                    </a:p>
                    <a:p>
                      <a:r>
                        <a:rPr lang="en-GB" sz="1400" b="1" dirty="0">
                          <a:latin typeface="Segoe UI Variable Text" pitchFamily="2" charset="0"/>
                        </a:rPr>
                        <a:t>selected aspects of the external world in an algorithm or program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GB" sz="1400" dirty="0">
                          <a:latin typeface="Segoe UI Variable Text" pitchFamily="2" charset="0"/>
                        </a:rPr>
                        <a:t>Identify the real-world system or object you want to model.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GB" sz="1400" dirty="0">
                          <a:latin typeface="Segoe UI Variable Text" pitchFamily="2" charset="0"/>
                        </a:rPr>
                        <a:t>Decide which details are relevant for your program (these become your “attributes” or “properties”).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GB" sz="1400" dirty="0">
                          <a:latin typeface="Segoe UI Variable Text" pitchFamily="2" charset="0"/>
                        </a:rPr>
                        <a:t>Ignore irrelevant details to keep the model simple and manageable.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GB" sz="1400" dirty="0">
                          <a:latin typeface="Segoe UI Variable Text" pitchFamily="2" charset="0"/>
                        </a:rPr>
                        <a:t>Create an algorithm or program that uses the simplified model to perform tasks or solve problems.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78188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1" dirty="0">
                          <a:latin typeface="Segoe UI Variable Text" pitchFamily="2" charset="0"/>
                        </a:rPr>
                        <a:t>use abstraction effectively to appropriately structure programs into modular parts with clear, well</a:t>
                      </a:r>
                    </a:p>
                    <a:p>
                      <a:r>
                        <a:rPr lang="en-GB" sz="1400" b="1" dirty="0">
                          <a:latin typeface="Segoe UI Variable Text" pitchFamily="2" charset="0"/>
                        </a:rPr>
                        <a:t>documented interfaces 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Dividing a program into independent, reusable modules (functions, classes, or components) with clear interfaces for communication between modules.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76128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35643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256</Words>
  <Application>Microsoft Office PowerPoint</Application>
  <PresentationFormat>Widescreen</PresentationFormat>
  <Paragraphs>32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Aptos</vt:lpstr>
      <vt:lpstr>Aptos Display</vt:lpstr>
      <vt:lpstr>Arial</vt:lpstr>
      <vt:lpstr>Segoe UI Black</vt:lpstr>
      <vt:lpstr>Segoe UI Variable Display Semib</vt:lpstr>
      <vt:lpstr>Segoe UI Variable Text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Corbett, DC (Staff, Parks House)</dc:creator>
  <cp:lastModifiedBy>Simply Teach</cp:lastModifiedBy>
  <cp:revision>2</cp:revision>
  <dcterms:created xsi:type="dcterms:W3CDTF">2025-03-08T18:52:47Z</dcterms:created>
  <dcterms:modified xsi:type="dcterms:W3CDTF">2025-09-03T21:07:44Z</dcterms:modified>
</cp:coreProperties>
</file>